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1266" y="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6C22C-84B5-4283-BF0B-C334967C1A16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F6338-EC2C-451A-B1BE-337849FB6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622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7F6338-EC2C-451A-B1BE-337849FB62B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485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506F8-1AA6-44F6-AD99-819DF6534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75E495-8101-4847-BA0D-A722B9233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0F236-C952-4FBC-9BF9-FAA53C574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7592E-922E-4E16-A419-AE2AA906A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023CF-0A41-42FF-B028-E1A360416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18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CC696-AD2F-431D-878C-E787235C9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5E2157-1262-4B31-B58D-326C171BA2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7784A-5F9C-4612-A04F-39B2E37CC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0ED7C-C7E2-4867-BF82-3C7D7A130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75BEB-DC22-4C4E-A4FF-E5684B8F5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112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A0CB28-6FDF-47A7-8C18-9D09C1CA21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06EF6D-ABEF-44DB-82E5-F43CCF16D3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2B266-1C20-4D95-9C65-7AB036A94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64482-33E0-4A80-8A09-DF6177C06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16ED8-3127-44AC-ACA2-DAE268236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203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91E66-AF01-4E32-B2EE-E3CEFF314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270DB-0747-4CE1-861A-2FC5A6E60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3703A-F231-4A8D-B44F-F845CF29D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B58A2-5C5D-42CE-9E8B-26F93675B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4187F-F2A0-4355-B65C-1719A482D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24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0D4C-5209-4FE5-B8C5-32A986271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723EF1-81D5-4C35-8C8D-57102D6E5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94FC1-756F-439C-8A12-27D2747DC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467C6-F5D2-4E90-BD62-5CF6D6CC1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B6E51-E2BE-4CFA-B92C-F0810EB0F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57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64B94-4A60-46A3-AE02-57B856A2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E383B-AE8D-4FC7-B511-9CCD498CF6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97D176-F264-46C1-8F19-138F68822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A614E0-90C8-4587-B8EC-5F1E0E9D7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543FD-9B9D-4AC9-8136-F260158C5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BA2BA-EDEF-449F-8B24-3E2B39E5E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258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A76F2-102D-4C5D-924C-87D427E1F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29AF2-ABB6-492D-8B70-5ECFEF153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964002-3C8D-413B-963D-BD3025E846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DDDE5C-DC30-45CC-B328-EFC8870A8A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7691F9-FE61-4F6E-9B1C-C9D6D1A496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D2E6F7-D055-4F74-A01F-1F5BC0A9F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6B923F-71F2-4EE0-ABC1-C04E85099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424755-D489-4074-9062-1DA2FBC17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67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2F078-B910-4EAA-841E-42EC1D15B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BBEAE0-C669-42CB-AC2E-B54CD8F9B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09A126-56DD-4153-8AAB-41DA64DA3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47914A-ED8B-4EB4-A680-0A53174B7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05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A4808F-94D3-456E-9091-7EDB927F9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80973A-C39A-4E93-81DA-B5943D753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34B025-963A-41D1-A8EF-C9FF5C67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6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6E498-3556-48F2-AEBB-43388309C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23EDE-BF2D-4B6C-AB3C-B8D5009D0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C5A67F-0E81-43BD-9E7E-9586E8D9AB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DB8731-F9B7-47D0-9A45-D8D3A563C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EAFEA1-DB9D-45B1-8075-A727807E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DC3A2-22B5-4398-9071-C0A0E97D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7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5EAC1-9E6A-4EC8-BF62-399A4DEA1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2DA0B-EFAC-4E0B-9F87-841A5AD2E8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FCD83E-93B5-4BD8-98D1-3E28C0845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B7DCF-CC05-4820-9140-A16D78BFB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15AAC-3A7B-46D2-A7F3-D335BAA5A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E6E26-1EAB-448B-89C7-4AAE753A6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21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50E78E-932B-4601-9E17-CFB423A41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EBF88-FB28-4747-8C2D-D0E40A117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F2F95-EA53-4DB4-A18E-8A1BFC3277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213B9-D9A7-4E6D-B4C5-8A2FC5C3880D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0550C-0E93-49FD-9B3A-039E1586C4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293BE-DC1C-454C-9CC2-0B10711CC6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8F548-C98A-4ABB-8C1E-C68C40E38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555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909145A1-6251-4818-B0F7-3AA0FD883C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DCD343-0FC0-420A-A862-700AA8C5B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160465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6000" dirty="0">
                <a:solidFill>
                  <a:srgbClr val="FFFFFF"/>
                </a:solidFill>
              </a:rPr>
              <a:t>Maximum likelihood Estimate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A9B10A-67D7-4FE4-968F-557A5A791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/>
          </a:bodyPr>
          <a:lstStyle/>
          <a:p>
            <a:pPr algn="l"/>
            <a:r>
              <a:rPr lang="en-US" sz="1400" dirty="0">
                <a:solidFill>
                  <a:srgbClr val="FFFFFF"/>
                </a:solidFill>
              </a:rPr>
              <a:t>Dr. Linrui Zhang</a:t>
            </a:r>
          </a:p>
          <a:p>
            <a:pPr algn="l"/>
            <a:r>
              <a:rPr lang="en-US" sz="1400" dirty="0">
                <a:solidFill>
                  <a:srgbClr val="FFFFFF"/>
                </a:solidFill>
              </a:rPr>
              <a:t>University of Central Missouri</a:t>
            </a:r>
          </a:p>
        </p:txBody>
      </p:sp>
    </p:spTree>
    <p:extLst>
      <p:ext uri="{BB962C8B-B14F-4D97-AF65-F5344CB8AC3E}">
        <p14:creationId xmlns:p14="http://schemas.microsoft.com/office/powerpoint/2010/main" val="349754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372F6-1F8E-8636-4E87-80F4D9205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0428F-125B-83CC-F097-F57843579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that X is a discrete random variable with the following probability mass function: where 0&lt;</a:t>
            </a:r>
            <a:r>
              <a:rPr lang="el-GR" dirty="0"/>
              <a:t>θ</a:t>
            </a:r>
            <a:r>
              <a:rPr lang="en-US" dirty="0"/>
              <a:t>&lt;1 is a parameter.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following 10 independent observations were taken from such a distribution: (3, 0, 2, 1, 3, 2, 1, 0, 2, 1). What is the maximum likelihood estimate of </a:t>
            </a:r>
            <a:r>
              <a:rPr lang="el-GR" dirty="0"/>
              <a:t>θ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8F5111-7DA0-1EAE-C4FE-EDC9D2CD7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950" y="2552147"/>
            <a:ext cx="7019925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2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0E3B7-C3D7-1FDF-E0A8-8CA613D24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F613B2-9101-3B66-969B-A6D2251826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229392" cy="4867534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Since the sample is (3,0,2,1,3,2,1,0,2,1), the likelihood is </a:t>
                </a:r>
              </a:p>
              <a:p>
                <a:pPr marL="0" indent="0">
                  <a:buNone/>
                </a:pPr>
                <a:r>
                  <a:rPr lang="en-US" dirty="0"/>
                  <a:t>L(</a:t>
                </a:r>
                <a:r>
                  <a:rPr lang="el-GR" dirty="0"/>
                  <a:t>θ</a:t>
                </a:r>
                <a:r>
                  <a:rPr lang="en-US" dirty="0"/>
                  <a:t>) = P(X=3)P(X=0)P(X=2) P(X=1) P(X=3) P(X=2) P(X=1) P(X=0) P(X=2) P(X=1)</a:t>
                </a:r>
              </a:p>
              <a:p>
                <a:pPr marL="0" indent="0">
                  <a:buNone/>
                </a:pPr>
                <a:r>
                  <a:rPr lang="en-US" dirty="0"/>
                  <a:t>Substituting from the probability distribution given above, we have</a:t>
                </a:r>
              </a:p>
              <a:p>
                <a:pPr marL="0" indent="0">
                  <a:buNone/>
                </a:pPr>
                <a:r>
                  <a:rPr lang="en-US" dirty="0"/>
                  <a:t>L(</a:t>
                </a:r>
                <a:r>
                  <a:rPr lang="el-GR" dirty="0"/>
                  <a:t>θ</a:t>
                </a:r>
                <a:r>
                  <a:rPr lang="en-US" dirty="0"/>
                  <a:t>) =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/>
                  <a:t> =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/>
                  <a:t>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)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/>
                  <a:t>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Clearly, the likelihood function L(</a:t>
                </a:r>
                <a:r>
                  <a:rPr lang="el-GR" dirty="0"/>
                  <a:t>θ</a:t>
                </a:r>
                <a:r>
                  <a:rPr lang="en-US" dirty="0"/>
                  <a:t>) is not easy to maximize, we take the Ln of this function</a:t>
                </a:r>
              </a:p>
              <a:p>
                <a:pPr marL="0" indent="0">
                  <a:buNone/>
                </a:pPr>
                <a:r>
                  <a:rPr lang="en-US" dirty="0" err="1"/>
                  <a:t>lnL</a:t>
                </a:r>
                <a:r>
                  <a:rPr lang="en-US" dirty="0"/>
                  <a:t>(</a:t>
                </a:r>
                <a:r>
                  <a:rPr lang="el-GR" dirty="0"/>
                  <a:t>θ</a:t>
                </a:r>
                <a:r>
                  <a:rPr lang="en-US" dirty="0"/>
                  <a:t>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𝑙𝑛</m:t>
                        </m:r>
                      </m:e>
                    </m:nary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r>
                      <m:rPr>
                        <m:nor/>
                      </m:rPr>
                      <a:rPr lang="el-GR" dirty="0"/>
                      <m:t>θ</m:t>
                    </m:r>
                  </m:oMath>
                </a14:m>
                <a:r>
                  <a:rPr lang="en-US" dirty="0"/>
                  <a:t>)</a:t>
                </a:r>
              </a:p>
              <a:p>
                <a:pPr marL="0" indent="0">
                  <a:buNone/>
                </a:pPr>
                <a:r>
                  <a:rPr lang="en-US" dirty="0"/>
                  <a:t>            = 2(ln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+ ln</a:t>
                </a:r>
                <a:r>
                  <a:rPr lang="el-GR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dirty="0"/>
                      <m:t>θ</m:t>
                    </m:r>
                  </m:oMath>
                </a14:m>
                <a:r>
                  <a:rPr lang="en-US" dirty="0"/>
                  <a:t>) + 3(ln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+ ln</a:t>
                </a:r>
                <a:r>
                  <a:rPr lang="el-GR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dirty="0"/>
                      <m:t>θ</m:t>
                    </m:r>
                  </m:oMath>
                </a14:m>
                <a:r>
                  <a:rPr lang="en-US" dirty="0"/>
                  <a:t>) + 3(ln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+ ln</a:t>
                </a:r>
                <a:r>
                  <a:rPr lang="el-GR" dirty="0"/>
                  <a:t> </a:t>
                </a:r>
                <a:r>
                  <a:rPr lang="en-US" dirty="0"/>
                  <a:t>(1-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dirty="0"/>
                      <m:t>θ</m:t>
                    </m:r>
                    <m:r>
                      <m:rPr>
                        <m:nor/>
                      </m:rPr>
                      <a:rPr lang="en-US" b="0" i="0" dirty="0" smtClean="0"/>
                      <m:t>)</m:t>
                    </m:r>
                  </m:oMath>
                </a14:m>
                <a:r>
                  <a:rPr lang="en-US" dirty="0"/>
                  <a:t>) + 2(ln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+ ln</a:t>
                </a:r>
                <a:r>
                  <a:rPr lang="el-GR" dirty="0"/>
                  <a:t> </a:t>
                </a:r>
                <a:r>
                  <a:rPr lang="en-US" dirty="0"/>
                  <a:t>(1-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dirty="0"/>
                      <m:t>θ</m:t>
                    </m:r>
                    <m:r>
                      <m:rPr>
                        <m:nor/>
                      </m:rPr>
                      <a:rPr lang="en-US" b="0" i="0" dirty="0" smtClean="0"/>
                      <m:t>)</m:t>
                    </m:r>
                  </m:oMath>
                </a14:m>
                <a:r>
                  <a:rPr lang="en-US" dirty="0"/>
                  <a:t>) </a:t>
                </a:r>
              </a:p>
              <a:p>
                <a:pPr marL="0" indent="0">
                  <a:buNone/>
                </a:pPr>
                <a:r>
                  <a:rPr lang="en-US" dirty="0"/>
                  <a:t>            = C + 5ln</a:t>
                </a:r>
                <a:r>
                  <a:rPr lang="el-GR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dirty="0"/>
                      <m:t>θ</m:t>
                    </m:r>
                  </m:oMath>
                </a14:m>
                <a:r>
                  <a:rPr lang="en-US" dirty="0"/>
                  <a:t> + 5ln(1-</a:t>
                </a:r>
                <a:r>
                  <a:rPr lang="el-GR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dirty="0"/>
                      <m:t>θ</m:t>
                    </m:r>
                  </m:oMath>
                </a14:m>
                <a:r>
                  <a:rPr lang="en-US" dirty="0"/>
                  <a:t>)</a:t>
                </a:r>
              </a:p>
              <a:p>
                <a:pPr marL="0" indent="0">
                  <a:buNone/>
                </a:pPr>
                <a:r>
                  <a:rPr lang="en-US" dirty="0"/>
                  <a:t>Where C is a constant which does not depend on </a:t>
                </a:r>
                <a:r>
                  <a:rPr lang="el-GR" dirty="0"/>
                  <a:t>θ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F613B2-9101-3B66-969B-A6D2251826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229392" cy="4867534"/>
              </a:xfrm>
              <a:blipFill>
                <a:blip r:embed="rId2"/>
                <a:stretch>
                  <a:fillRect l="-977" t="-25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7808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6305E-21FF-36C1-3D7E-0AB41B390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49F2A9-6084-8C58-4DD5-1B9FC9043A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Let the derivative of L(</a:t>
                </a:r>
                <a:r>
                  <a:rPr lang="el-GR" dirty="0"/>
                  <a:t>θ</a:t>
                </a:r>
                <a:r>
                  <a:rPr lang="en-US" dirty="0"/>
                  <a:t>) with respect to </a:t>
                </a:r>
                <a:r>
                  <a:rPr lang="el-GR" dirty="0"/>
                  <a:t>θ</a:t>
                </a:r>
                <a:r>
                  <a:rPr lang="en-US" dirty="0"/>
                  <a:t> be zero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den>
                    </m:f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den>
                    </m:f>
                  </m:oMath>
                </a14:m>
                <a:r>
                  <a:rPr lang="en-US" dirty="0"/>
                  <a:t> -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den>
                    </m:f>
                  </m:oMath>
                </a14:m>
                <a:r>
                  <a:rPr lang="en-US" dirty="0"/>
                  <a:t> = 0</a:t>
                </a:r>
              </a:p>
              <a:p>
                <a:pPr marL="0" indent="0">
                  <a:buNone/>
                </a:pPr>
                <a:r>
                  <a:rPr lang="en-US" dirty="0"/>
                  <a:t>And the solution fives us the MLE, which is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e>
                    </m:acc>
                  </m:oMath>
                </a14:m>
                <a:r>
                  <a:rPr lang="en-US" dirty="0"/>
                  <a:t> = 0.5.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49F2A9-6084-8C58-4DD5-1B9FC9043A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39589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25BEC-B749-4239-E864-A9180DD4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D2945-F44F-9371-59A7-F9544ECE7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unfair coin is flipped 100 times, and 61 heads are observed. What is the MLE when nothing is previously known about the coin?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521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C9927-8F8D-3DBB-8FF8-0EFE17F8A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9D758C-1B83-7ABE-865B-48F8D43476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Again, the binomial distribution is the model to be worked with, with a sign parameter p.  The likelihood function is thus </a:t>
                </a:r>
              </a:p>
              <a:p>
                <a:pPr marL="0" indent="0">
                  <a:buNone/>
                </a:pPr>
                <a:r>
                  <a:rPr lang="en-US" dirty="0"/>
                  <a:t>L(H=61|p)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100</m:t>
                        </m:r>
                      </m:sup>
                    </m:sSubSup>
                  </m:oMath>
                </a14:m>
                <a:r>
                  <a:rPr lang="en-US" dirty="0"/>
                  <a:t>)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61</m:t>
                        </m:r>
                      </m:sup>
                    </m:sSup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1−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p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39</m:t>
                        </m:r>
                      </m:sup>
                    </m:sSup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To be maximized over 0&lt;p&lt;1. This can be achieved by analyzing the critical points of this function, which occurs when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𝑑𝑝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61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100</m:t>
                        </m:r>
                      </m:sup>
                    </m:sSubSup>
                  </m:oMath>
                </a14:m>
                <a:r>
                  <a:rPr lang="en-US" dirty="0"/>
                  <a:t>)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61</m:t>
                        </m:r>
                      </m:sup>
                    </m:sSup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1−</m:t>
                    </m:r>
                    <m:r>
                      <m:rPr>
                        <m:sty m:val="p"/>
                      </m:rPr>
                      <a:rPr lang="en-US" dirty="0">
                        <a:latin typeface="Cambria Math" panose="02040503050406030204" pitchFamily="18" charset="0"/>
                      </a:rPr>
                      <m:t>p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39</m:t>
                        </m:r>
                      </m:sup>
                    </m:sSup>
                  </m:oMath>
                </a14:m>
                <a:r>
                  <a:rPr lang="en-US" dirty="0"/>
                  <a:t> = 0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</m:oMath>
                </a14:m>
                <a:r>
                  <a:rPr lang="en-US" dirty="0"/>
                  <a:t>= 0.61</a:t>
                </a:r>
              </a:p>
              <a:p>
                <a:pPr marL="0" indent="0">
                  <a:buNone/>
                </a:pPr>
                <a:r>
                  <a:rPr lang="en-US" dirty="0"/>
                  <a:t>Thus p = 0.61 is the MLE.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9D758C-1B83-7ABE-865B-48F8D43476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 r="-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541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3B76F-F376-6594-69C1-9023CDD9A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  -- 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A82E3-8F53-54D7-5F9E-1AC6B3324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that X is a discrete random variable with the following probability mass function: where 0&lt;</a:t>
            </a:r>
            <a:r>
              <a:rPr lang="el-GR" dirty="0"/>
              <a:t>θ</a:t>
            </a:r>
            <a:r>
              <a:rPr lang="en-US" dirty="0"/>
              <a:t>&lt;1 is a parameter.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following 10 independent observations were taken from such a distribution: (3, 1, 3, 0, 3, 1, 2, 3). What is the maximum likelihood estimate of </a:t>
            </a:r>
            <a:r>
              <a:rPr lang="el-GR" dirty="0"/>
              <a:t>θ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555EFD9-98A9-77FB-7E3A-8787B821E3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2361464"/>
              </p:ext>
            </p:extLst>
          </p:nvPr>
        </p:nvGraphicFramePr>
        <p:xfrm>
          <a:off x="1532067" y="2986708"/>
          <a:ext cx="8418355" cy="109104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83671">
                  <a:extLst>
                    <a:ext uri="{9D8B030D-6E8A-4147-A177-3AD203B41FA5}">
                      <a16:colId xmlns:a16="http://schemas.microsoft.com/office/drawing/2014/main" val="2171564356"/>
                    </a:ext>
                  </a:extLst>
                </a:gridCol>
                <a:gridCol w="1683671">
                  <a:extLst>
                    <a:ext uri="{9D8B030D-6E8A-4147-A177-3AD203B41FA5}">
                      <a16:colId xmlns:a16="http://schemas.microsoft.com/office/drawing/2014/main" val="2673185138"/>
                    </a:ext>
                  </a:extLst>
                </a:gridCol>
                <a:gridCol w="1683671">
                  <a:extLst>
                    <a:ext uri="{9D8B030D-6E8A-4147-A177-3AD203B41FA5}">
                      <a16:colId xmlns:a16="http://schemas.microsoft.com/office/drawing/2014/main" val="3995624809"/>
                    </a:ext>
                  </a:extLst>
                </a:gridCol>
                <a:gridCol w="1683671">
                  <a:extLst>
                    <a:ext uri="{9D8B030D-6E8A-4147-A177-3AD203B41FA5}">
                      <a16:colId xmlns:a16="http://schemas.microsoft.com/office/drawing/2014/main" val="959091862"/>
                    </a:ext>
                  </a:extLst>
                </a:gridCol>
                <a:gridCol w="1683671">
                  <a:extLst>
                    <a:ext uri="{9D8B030D-6E8A-4147-A177-3AD203B41FA5}">
                      <a16:colId xmlns:a16="http://schemas.microsoft.com/office/drawing/2014/main" val="3073125353"/>
                    </a:ext>
                  </a:extLst>
                </a:gridCol>
              </a:tblGrid>
              <a:tr h="545523">
                <a:tc>
                  <a:txBody>
                    <a:bodyPr/>
                    <a:lstStyle/>
                    <a:p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208323"/>
                  </a:ext>
                </a:extLst>
              </a:tr>
              <a:tr h="545523">
                <a:tc>
                  <a:txBody>
                    <a:bodyPr/>
                    <a:lstStyle/>
                    <a:p>
                      <a:r>
                        <a:rPr lang="en-US" sz="2400" dirty="0"/>
                        <a:t>P(X)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2400" dirty="0"/>
                        <a:t>θ</a:t>
                      </a:r>
                      <a:r>
                        <a:rPr lang="en-US" sz="2400" baseline="30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</a:t>
                      </a:r>
                      <a:r>
                        <a:rPr lang="el-GR" sz="2400" dirty="0"/>
                        <a:t>θ</a:t>
                      </a:r>
                      <a:r>
                        <a:rPr lang="en-US" sz="2400" dirty="0"/>
                        <a:t>(1-</a:t>
                      </a:r>
                      <a:r>
                        <a:rPr lang="el-GR" sz="2400" dirty="0"/>
                        <a:t>θ</a:t>
                      </a:r>
                      <a:r>
                        <a:rPr lang="en-US" sz="2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2400" dirty="0"/>
                        <a:t>θ</a:t>
                      </a:r>
                      <a:r>
                        <a:rPr lang="en-US" sz="2400" baseline="30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1-2</a:t>
                      </a:r>
                      <a:r>
                        <a:rPr lang="el-GR" sz="2400" dirty="0"/>
                        <a:t>θ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41679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9173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C7449-CB56-C631-59DD-E8E500214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8D586E-84BD-E4E8-9F50-58A912A6C98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Step 1:</a:t>
                </a:r>
              </a:p>
              <a:p>
                <a:pPr marL="0" indent="0">
                  <a:buNone/>
                </a:pPr>
                <a:r>
                  <a:rPr lang="en-US" dirty="0"/>
                  <a:t>L(</a:t>
                </a:r>
                <a:r>
                  <a:rPr lang="el-GR" dirty="0"/>
                  <a:t>θ</a:t>
                </a:r>
                <a:r>
                  <a:rPr lang="en-US" dirty="0"/>
                  <a:t>) = P(X=3)P(X=1)P(X=3) P(X=0) P(X=3) P(X=1) P(X=2) P(X=3)</a:t>
                </a:r>
              </a:p>
              <a:p>
                <a:pPr marL="0" indent="0">
                  <a:buNone/>
                </a:pPr>
                <a:r>
                  <a:rPr lang="en-US" dirty="0"/>
                  <a:t>        = (1-2</a:t>
                </a:r>
                <a:r>
                  <a:rPr lang="el-GR" dirty="0"/>
                  <a:t>θ</a:t>
                </a:r>
                <a:r>
                  <a:rPr lang="en-US" dirty="0"/>
                  <a:t>)</a:t>
                </a:r>
                <a:r>
                  <a:rPr lang="en-US" baseline="30000" dirty="0"/>
                  <a:t>4</a:t>
                </a:r>
                <a:r>
                  <a:rPr lang="en-US" dirty="0"/>
                  <a:t>[2</a:t>
                </a:r>
                <a:r>
                  <a:rPr lang="el-GR" dirty="0"/>
                  <a:t>θ</a:t>
                </a:r>
                <a:r>
                  <a:rPr lang="en-US" dirty="0"/>
                  <a:t>(1-</a:t>
                </a:r>
                <a:r>
                  <a:rPr lang="el-GR" dirty="0"/>
                  <a:t>θ</a:t>
                </a:r>
                <a:r>
                  <a:rPr lang="en-US" dirty="0"/>
                  <a:t>)]</a:t>
                </a:r>
                <a:r>
                  <a:rPr lang="en-US" baseline="30000" dirty="0"/>
                  <a:t>2</a:t>
                </a:r>
                <a:r>
                  <a:rPr lang="el-GR" dirty="0"/>
                  <a:t> θ</a:t>
                </a:r>
                <a:r>
                  <a:rPr lang="en-US" baseline="30000" dirty="0"/>
                  <a:t>2</a:t>
                </a:r>
                <a:r>
                  <a:rPr lang="el-GR" dirty="0"/>
                  <a:t> θ</a:t>
                </a:r>
                <a:r>
                  <a:rPr lang="en-US" baseline="30000" dirty="0"/>
                  <a:t>2</a:t>
                </a:r>
              </a:p>
              <a:p>
                <a:pPr marL="0" indent="0">
                  <a:buNone/>
                </a:pPr>
                <a:r>
                  <a:rPr lang="en-US" dirty="0"/>
                  <a:t>Step2:</a:t>
                </a:r>
              </a:p>
              <a:p>
                <a:pPr marL="0" indent="0">
                  <a:buNone/>
                </a:pPr>
                <a:r>
                  <a:rPr lang="en-US" dirty="0" err="1"/>
                  <a:t>lnL</a:t>
                </a:r>
                <a:r>
                  <a:rPr lang="en-US" dirty="0"/>
                  <a:t>(</a:t>
                </a:r>
                <a:r>
                  <a:rPr lang="el-GR" dirty="0"/>
                  <a:t>θ</a:t>
                </a:r>
                <a:r>
                  <a:rPr lang="en-US" dirty="0"/>
                  <a:t>) = ln4 + 6ln</a:t>
                </a:r>
                <a:r>
                  <a:rPr lang="el-GR" dirty="0"/>
                  <a:t>θ</a:t>
                </a:r>
                <a:r>
                  <a:rPr lang="en-US" dirty="0"/>
                  <a:t> + 2ln(1-</a:t>
                </a:r>
                <a:r>
                  <a:rPr lang="el-GR" dirty="0"/>
                  <a:t>θ</a:t>
                </a:r>
                <a:r>
                  <a:rPr lang="en-US" dirty="0"/>
                  <a:t>) + 4ln(1-2</a:t>
                </a:r>
                <a:r>
                  <a:rPr lang="el-GR" dirty="0"/>
                  <a:t>θ</a:t>
                </a:r>
                <a:r>
                  <a:rPr lang="en-US" dirty="0"/>
                  <a:t>)</a:t>
                </a:r>
              </a:p>
              <a:p>
                <a:pPr marL="0" indent="0">
                  <a:buNone/>
                </a:pPr>
                <a:r>
                  <a:rPr lang="en-US" dirty="0"/>
                  <a:t>Step 3: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den>
                    </m:f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den>
                    </m:f>
                  </m:oMath>
                </a14:m>
                <a:r>
                  <a:rPr lang="en-US" dirty="0"/>
                  <a:t> -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den>
                    </m:f>
                  </m:oMath>
                </a14:m>
                <a:r>
                  <a:rPr lang="en-US" dirty="0"/>
                  <a:t> -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1−2</m:t>
                        </m:r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den>
                    </m:f>
                  </m:oMath>
                </a14:m>
                <a:r>
                  <a:rPr lang="en-US" dirty="0"/>
                  <a:t> = 0</a:t>
                </a:r>
              </a:p>
              <a:p>
                <a:pPr marL="0" indent="0">
                  <a:buNone/>
                </a:pPr>
                <a:r>
                  <a:rPr lang="en-US" dirty="0"/>
                  <a:t>Step 4: (</a:t>
                </a:r>
                <a:r>
                  <a:rPr lang="en-US" dirty="0">
                    <a:solidFill>
                      <a:srgbClr val="FF0000"/>
                    </a:solidFill>
                  </a:rPr>
                  <a:t>this step is optional in exams</a:t>
                </a:r>
                <a:r>
                  <a:rPr lang="en-US" dirty="0"/>
                  <a:t>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nor/>
                          </m:rPr>
                          <a:rPr lang="el-GR" dirty="0"/>
                          <m:t>θ</m:t>
                        </m:r>
                      </m:e>
                    </m:acc>
                  </m:oMath>
                </a14:m>
                <a:r>
                  <a:rPr lang="en-US" dirty="0"/>
                  <a:t>= 0.28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8D586E-84BD-E4E8-9F50-58A912A6C98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0405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650</Words>
  <Application>Microsoft Office PowerPoint</Application>
  <PresentationFormat>Widescreen</PresentationFormat>
  <Paragraphs>58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Calibri</vt:lpstr>
      <vt:lpstr>Calibri Light</vt:lpstr>
      <vt:lpstr>Cambria Math</vt:lpstr>
      <vt:lpstr>Office Theme</vt:lpstr>
      <vt:lpstr>Maximum likelihood Estimate</vt:lpstr>
      <vt:lpstr>Examples 1</vt:lpstr>
      <vt:lpstr>Solution</vt:lpstr>
      <vt:lpstr>Solution</vt:lpstr>
      <vt:lpstr>Example 2</vt:lpstr>
      <vt:lpstr>Solution</vt:lpstr>
      <vt:lpstr>Example 3  -- Homework</vt:lpstr>
      <vt:lpstr>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AdaBoosting</dc:title>
  <dc:creator>张 琳瑞</dc:creator>
  <cp:lastModifiedBy>Linrui Zhang</cp:lastModifiedBy>
  <cp:revision>6</cp:revision>
  <dcterms:created xsi:type="dcterms:W3CDTF">2022-06-05T19:53:43Z</dcterms:created>
  <dcterms:modified xsi:type="dcterms:W3CDTF">2024-06-12T01:42:10Z</dcterms:modified>
</cp:coreProperties>
</file>

<file path=docProps/thumbnail.jpeg>
</file>